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5" r:id="rId3"/>
    <p:sldId id="266" r:id="rId4"/>
    <p:sldId id="267" r:id="rId5"/>
    <p:sldId id="269" r:id="rId6"/>
    <p:sldId id="256" r:id="rId8"/>
    <p:sldId id="261" r:id="rId9"/>
    <p:sldId id="260" r:id="rId10"/>
    <p:sldId id="257" r:id="rId11"/>
    <p:sldId id="258" r:id="rId12"/>
    <p:sldId id="259" r:id="rId13"/>
    <p:sldId id="268" r:id="rId14"/>
    <p:sldId id="263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C0066"/>
    <a:srgbClr val="3399FF"/>
    <a:srgbClr val="00FFFF"/>
    <a:srgbClr val="FF3399"/>
    <a:srgbClr val="FFCC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howGuides="1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35C9-BE6F-4642-9EEB-59424E49A1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1114-ADA4-4C34-9B87-C31660F679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/>
              <a:t>视频来源 </a:t>
            </a:r>
            <a:r>
              <a:rPr lang="en-US" altLang="zh-CN" dirty="0"/>
              <a:t>https://</a:t>
            </a:r>
            <a:r>
              <a:rPr lang="en-US" altLang="zh-CN" dirty="0" err="1"/>
              <a:t>baike.baidu.com</a:t>
            </a:r>
            <a:r>
              <a:rPr lang="en-US" altLang="zh-CN" dirty="0"/>
              <a:t>/item/%E5%BD%A9%E8%99%B9/15391?secondId=24875605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61114-ADA4-4C34-9B87-C31660F679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A73B-25FC-44D8-B7A5-80CD2AD83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FDEA-9E0B-4483-8820-D5F3979B9D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Q图片20211004085406.png" descr="QQ图片20211004085406.png"/>
          <p:cNvPicPr>
            <a:picLocks noChangeAspect="1"/>
          </p:cNvPicPr>
          <p:nvPr/>
        </p:nvPicPr>
        <p:blipFill rotWithShape="1">
          <a:blip r:embed="rId1"/>
          <a:srcRect b="36896"/>
          <a:stretch>
            <a:fillRect/>
          </a:stretch>
        </p:blipFill>
        <p:spPr>
          <a:xfrm>
            <a:off x="1519825" y="800034"/>
            <a:ext cx="2496998" cy="15757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圆角矩形 1"/>
          <p:cNvSpPr/>
          <p:nvPr/>
        </p:nvSpPr>
        <p:spPr>
          <a:xfrm>
            <a:off x="1401503" y="2264813"/>
            <a:ext cx="248331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不知道</a:t>
            </a:r>
            <a:endParaRPr lang="en-US" altLang="zh-CN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405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mè-báik</a:t>
            </a:r>
            <a:endParaRPr lang="zh-CN" altLang="en-US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135143" y="2203524"/>
            <a:ext cx="4118950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哪一个</a:t>
            </a:r>
            <a:endParaRPr lang="en-US" altLang="zh-CN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405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diēng-nōh-bēk</a:t>
            </a:r>
            <a:endParaRPr lang="zh-CN" altLang="en-US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QQ图片20211004085406.png" descr="QQ图片20211004085406.png"/>
          <p:cNvPicPr>
            <a:picLocks noChangeAspect="1"/>
          </p:cNvPicPr>
          <p:nvPr/>
        </p:nvPicPr>
        <p:blipFill rotWithShape="1">
          <a:blip r:embed="rId1"/>
          <a:srcRect b="36896"/>
          <a:stretch>
            <a:fillRect/>
          </a:stretch>
        </p:blipFill>
        <p:spPr>
          <a:xfrm>
            <a:off x="5620143" y="946852"/>
            <a:ext cx="2021628" cy="12757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" name="QQ图片20211004085406.png" descr="QQ图片20211004085406.png"/>
          <p:cNvPicPr>
            <a:picLocks noChangeAspect="1"/>
          </p:cNvPicPr>
          <p:nvPr/>
        </p:nvPicPr>
        <p:blipFill rotWithShape="1">
          <a:blip r:embed="rId1"/>
          <a:srcRect b="36896"/>
          <a:stretch>
            <a:fillRect/>
          </a:stretch>
        </p:blipFill>
        <p:spPr>
          <a:xfrm flipH="1">
            <a:off x="4135143" y="965913"/>
            <a:ext cx="1961215" cy="123761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72387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红红的花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098" name="Picture 2" descr="https://wdcdn.qpic.cn/MTY4ODg1MDM4MjEyMTEwNQ_973145_OhUIQdeY3bgkHtjV_1638454976?sign=1638714520-615759567-0-dd1dcff28b5df18efe3b51a2a20eef9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2358685" cy="26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56" y="156090"/>
            <a:ext cx="2680486" cy="3112586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419872" y="3723878"/>
            <a:ext cx="196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黄黄的花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16094"/>
            <a:ext cx="3109755" cy="288549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6372200" y="3723878"/>
            <a:ext cx="196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白白的花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337576" y="1998276"/>
            <a:ext cx="24688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播放</a:t>
            </a:r>
            <a:r>
              <a:rPr lang="zh-CN" altLang="en-US">
                <a:solidFill>
                  <a:schemeClr val="tx1"/>
                </a:solidFill>
              </a:rPr>
              <a:t>歌谣《蓝蓝其天》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8" y="123478"/>
            <a:ext cx="616523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65" y="932147"/>
            <a:ext cx="2040123" cy="20401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22" y="545857"/>
            <a:ext cx="2222016" cy="187192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401503" y="2264813"/>
            <a:ext cx="248331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中意</a:t>
            </a:r>
            <a:endParaRPr lang="en-US" altLang="zh-CN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405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dyng-ěi</a:t>
            </a:r>
            <a:endParaRPr lang="zh-CN" altLang="en-US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135143" y="2203524"/>
            <a:ext cx="350662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乱了</a:t>
            </a:r>
            <a:endParaRPr lang="en-US" altLang="zh-CN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405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loǒung</a:t>
            </a:r>
            <a:r>
              <a:rPr lang="en-US" altLang="zh-CN" sz="4050" dirty="0">
                <a:latin typeface="华文细黑" panose="02010600040101010101" pitchFamily="2" charset="-122"/>
                <a:ea typeface="华文细黑" panose="02010600040101010101" pitchFamily="2" charset="-122"/>
              </a:rPr>
              <a:t>-o</a:t>
            </a:r>
            <a:endParaRPr lang="zh-CN" altLang="en-US" sz="40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36002" y="1750462"/>
            <a:ext cx="492664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05000" rtlCol="0" anchor="ctr"/>
          <a:lstStyle/>
          <a:p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我觉得</a:t>
            </a:r>
            <a:r>
              <a:rPr lang="zh-CN" altLang="en-US" sz="2700" b="1" u="sng" dirty="0">
                <a:latin typeface="华文细黑" panose="02010600040101010101" pitchFamily="2" charset="-122"/>
                <a:ea typeface="华文细黑" panose="02010600040101010101" pitchFamily="2" charset="-122"/>
              </a:rPr>
              <a:t>可以</a:t>
            </a:r>
            <a:endParaRPr lang="en-US" altLang="zh-CN" sz="2700" b="1" u="sng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nguǎi</a:t>
            </a:r>
            <a:r>
              <a:rPr lang="en-US" altLang="zh-CN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gièng-ngéoyk</a:t>
            </a:r>
            <a:r>
              <a:rPr lang="en-US" altLang="zh-CN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 a-</a:t>
            </a:r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sai</a:t>
            </a:r>
            <a:endParaRPr lang="zh-CN" altLang="en-US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36003" y="283596"/>
            <a:ext cx="3955098" cy="1306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05000" rtlCol="0" anchor="ctr"/>
          <a:lstStyle/>
          <a:p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你觉得呢？</a:t>
            </a:r>
            <a:endParaRPr lang="en-US" altLang="zh-CN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ny</a:t>
            </a:r>
            <a:r>
              <a:rPr lang="en-US" altLang="zh-CN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gièng-ngéoyk</a:t>
            </a:r>
            <a:r>
              <a:rPr lang="en-US" altLang="zh-CN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 li</a:t>
            </a:r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？</a:t>
            </a:r>
            <a:endParaRPr lang="zh-CN" altLang="en-US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36001" y="3326169"/>
            <a:ext cx="4926648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05000" rtlCol="0" anchor="ctr"/>
          <a:lstStyle/>
          <a:p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我觉得</a:t>
            </a:r>
            <a:r>
              <a:rPr lang="zh-CN" altLang="en-US" sz="2700" b="1" u="sng" dirty="0">
                <a:latin typeface="华文细黑" panose="02010600040101010101" pitchFamily="2" charset="-122"/>
                <a:ea typeface="华文细黑" panose="02010600040101010101" pitchFamily="2" charset="-122"/>
              </a:rPr>
              <a:t>不可以</a:t>
            </a:r>
            <a:endParaRPr lang="en-US" altLang="zh-CN" sz="2700" u="sng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nguǎi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gièng-ngéoyk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mè-lai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501" y="3269019"/>
            <a:ext cx="1847248" cy="17649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97" y="1664179"/>
            <a:ext cx="1847248" cy="17649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87509"/>
            <a:ext cx="1399154" cy="1764945"/>
          </a:xfrm>
          <a:prstGeom prst="rect">
            <a:avLst/>
          </a:prstGeom>
        </p:spPr>
      </p:pic>
      <p:sp>
        <p:nvSpPr>
          <p:cNvPr id="8" name="圆角矩形 1"/>
          <p:cNvSpPr/>
          <p:nvPr/>
        </p:nvSpPr>
        <p:spPr>
          <a:xfrm>
            <a:off x="6069648" y="1750462"/>
            <a:ext cx="1817053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500" rtlCol="0" anchor="ctr"/>
          <a:lstStyle/>
          <a:p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正是</a:t>
            </a:r>
            <a:endParaRPr lang="en-AU" altLang="zh-CN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ziàng-nêi</a:t>
            </a:r>
            <a:endParaRPr lang="zh-CN" altLang="en-US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6069647" y="3343081"/>
            <a:ext cx="1817053" cy="1414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7500" rtlCol="0" anchor="ctr"/>
          <a:lstStyle/>
          <a:p>
            <a:r>
              <a:rPr lang="zh-CN" altLang="en-US" sz="27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不是</a:t>
            </a:r>
            <a:endParaRPr lang="en-AU" altLang="zh-CN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700" dirty="0" err="1">
                <a:latin typeface="华文细黑" panose="02010600040101010101" pitchFamily="2" charset="-122"/>
                <a:ea typeface="华文细黑" panose="02010600040101010101" pitchFamily="2" charset="-122"/>
              </a:rPr>
              <a:t>ìng-nêi</a:t>
            </a:r>
            <a:endParaRPr lang="zh-CN" altLang="en-US" sz="27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463" y="-236562"/>
            <a:ext cx="7773074" cy="1231499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2841369" y="1953613"/>
            <a:ext cx="38404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（备课：老师找一个彩虹科普视频）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23" y="4190"/>
            <a:ext cx="3463032" cy="51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89604" y="337423"/>
            <a:ext cx="2376264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红色</a:t>
            </a:r>
            <a:endParaRPr lang="en-US" altLang="zh-CN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2000" dirty="0" err="1"/>
              <a:t>eòyng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sáik</a:t>
            </a:r>
            <a:endParaRPr lang="zh-CN" altLang="en-US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867" y="1538942"/>
            <a:ext cx="2376264" cy="864096"/>
          </a:xfrm>
          <a:prstGeom prst="roundRect">
            <a:avLst/>
          </a:prstGeom>
          <a:solidFill>
            <a:srgbClr val="FFFF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黄色</a:t>
            </a:r>
            <a:endParaRPr lang="en-US" altLang="zh-CN" sz="2000" b="1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2000" dirty="0" err="1">
                <a:solidFill>
                  <a:schemeClr val="tx1"/>
                </a:solidFill>
              </a:rPr>
              <a:t>uòng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</a:rPr>
              <a:t>sáik</a:t>
            </a:r>
            <a:endParaRPr lang="en-US" altLang="zh-CN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9604" y="2740461"/>
            <a:ext cx="23762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蓝色</a:t>
            </a:r>
            <a:endParaRPr lang="en-US" altLang="zh-CN" sz="20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làng53 </a:t>
            </a:r>
            <a:r>
              <a:rPr lang="en-US" altLang="zh-CN" sz="2000" dirty="0" err="1">
                <a:solidFill>
                  <a:schemeClr val="bg1"/>
                </a:solidFill>
              </a:rPr>
              <a:t>s</a:t>
            </a:r>
            <a:r>
              <a:rPr lang="en-US" altLang="zh-CN" sz="2000" dirty="0" err="1"/>
              <a:t>á</a:t>
            </a:r>
            <a:r>
              <a:rPr lang="en-US" altLang="zh-CN" sz="2000" dirty="0" err="1">
                <a:solidFill>
                  <a:schemeClr val="bg1"/>
                </a:solidFill>
              </a:rPr>
              <a:t>ik</a:t>
            </a:r>
            <a:endParaRPr lang="en-US" altLang="zh-CN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9694" y="3941980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白色</a:t>
            </a:r>
            <a:endParaRPr lang="en-US" altLang="zh-CN" sz="2000" b="1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2000" dirty="0" err="1">
                <a:solidFill>
                  <a:schemeClr val="tx1"/>
                </a:solidFill>
              </a:rPr>
              <a:t>bāh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</a:rPr>
              <a:t>sáik</a:t>
            </a:r>
            <a:endParaRPr lang="en-US" altLang="zh-CN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72200" y="1347614"/>
            <a:ext cx="2376264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绿色</a:t>
            </a:r>
            <a:endParaRPr lang="en-US" altLang="zh-CN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2000" dirty="0" err="1"/>
              <a:t>luōh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sáik</a:t>
            </a:r>
            <a:endParaRPr lang="zh-CN" altLang="en-US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499247" y="915186"/>
            <a:ext cx="632593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499247" y="1970990"/>
            <a:ext cx="6703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2485958" y="2499742"/>
            <a:ext cx="10380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2483768" y="2931790"/>
            <a:ext cx="159092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2320" y="65386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X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5816" y="156363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达利体简体" panose="02000500000000000000" pitchFamily="2" charset="-122"/>
                <a:ea typeface="方正达利体简体" panose="02000500000000000000" pitchFamily="2" charset="-122"/>
              </a:rPr>
              <a:t>小游戏：</a:t>
            </a:r>
            <a:endParaRPr lang="en-US" altLang="zh-CN" sz="3200" dirty="0">
              <a:latin typeface="方正达利体简体" panose="02000500000000000000" pitchFamily="2" charset="-122"/>
              <a:ea typeface="方正达利体简体" panose="02000500000000000000" pitchFamily="2" charset="-122"/>
            </a:endParaRPr>
          </a:p>
          <a:p>
            <a:r>
              <a:rPr lang="zh-CN" altLang="en-US" sz="3200" dirty="0">
                <a:latin typeface="方正达利体简体" panose="02000500000000000000" pitchFamily="2" charset="-122"/>
                <a:ea typeface="方正达利体简体" panose="02000500000000000000" pitchFamily="2" charset="-122"/>
              </a:rPr>
              <a:t>根据老师的指令，</a:t>
            </a:r>
            <a:endParaRPr lang="en-US" altLang="zh-CN" sz="3200" dirty="0">
              <a:latin typeface="方正达利体简体" panose="02000500000000000000" pitchFamily="2" charset="-122"/>
              <a:ea typeface="方正达利体简体" panose="02000500000000000000" pitchFamily="2" charset="-122"/>
            </a:endParaRPr>
          </a:p>
          <a:p>
            <a:r>
              <a:rPr lang="zh-CN" altLang="en-US" sz="3200" dirty="0">
                <a:latin typeface="方正达利体简体" panose="02000500000000000000" pitchFamily="2" charset="-122"/>
                <a:ea typeface="方正达利体简体" panose="02000500000000000000" pitchFamily="2" charset="-122"/>
              </a:rPr>
              <a:t>在教室里找颜色</a:t>
            </a:r>
            <a:endParaRPr lang="zh-CN" altLang="en-US" sz="3200" dirty="0">
              <a:latin typeface="方正达利体简体" panose="02000500000000000000" pitchFamily="2" charset="-122"/>
              <a:ea typeface="方正达利体简体" panose="02000500000000000000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3729479" y="1919270"/>
            <a:ext cx="17830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播放小故事视频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dcdn.qpic.cn/MTY4ODg1MDM4MjEyMTEwNQ_518495_U-54EbIr1jaufzh3_1638454974?sign=1638714520-10746132-0-84eea1bd7e3b48cd663ade1b86bc7dc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0720" cy="40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304975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蓝蓝的天 白白的云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cxnSp>
        <p:nvCxnSpPr>
          <p:cNvPr id="4" name="曲线连接符 3"/>
          <p:cNvCxnSpPr/>
          <p:nvPr/>
        </p:nvCxnSpPr>
        <p:spPr>
          <a:xfrm rot="10800000">
            <a:off x="1043608" y="903728"/>
            <a:ext cx="1512168" cy="72008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0" y="627534"/>
            <a:ext cx="118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 err="1"/>
              <a:t>hùng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956376" y="1212308"/>
            <a:ext cx="118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dirty="0" err="1"/>
              <a:t>tiēng</a:t>
            </a:r>
            <a:endParaRPr lang="zh-CN" altLang="en-US" dirty="0"/>
          </a:p>
        </p:txBody>
      </p:sp>
      <p:cxnSp>
        <p:nvCxnSpPr>
          <p:cNvPr id="11" name="曲线连接符 10"/>
          <p:cNvCxnSpPr/>
          <p:nvPr/>
        </p:nvCxnSpPr>
        <p:spPr>
          <a:xfrm>
            <a:off x="6588224" y="1085264"/>
            <a:ext cx="1446509" cy="2540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32215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黄黄的叶子   绿绿的叶子</a:t>
            </a:r>
            <a:endParaRPr lang="zh-CN" altLang="en-US" sz="2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97" y="-2"/>
            <a:ext cx="5267386" cy="43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804248" y="163564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nuōh-nuōh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Office WWO_feishu_20241028185521-3ecd29d096</Application>
  <PresentationFormat>On-screen Show (16:9)</PresentationFormat>
  <Paragraphs>70</Paragraphs>
  <Slides>12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华文细黑</vt:lpstr>
      <vt:lpstr>隶书</vt:lpstr>
      <vt:lpstr>华文仿宋</vt:lpstr>
      <vt:lpstr>汉仪仿宋KW</vt:lpstr>
      <vt:lpstr>方正达利体简体</vt:lpstr>
      <vt:lpstr>MingLiU_HKSCS</vt:lpstr>
      <vt:lpstr>汉仪书宋二KW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Radium Zheng</cp:lastModifiedBy>
  <dcterms:created xsi:type="dcterms:W3CDTF">2025-06-02T16:46:55Z</dcterms:created>
  <dcterms:modified xsi:type="dcterms:W3CDTF">2025-06-02T16:46:55Z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9D3951B5C90D39D87FD53D68E600FE13_42</vt:lpwstr>
  </property>
  <property fmtid="{D5CDD505-2E9C-101B-9397-08002B2CF9AE}" pid="3" name="KSOProductBuildVer">
    <vt:lpwstr>2052-0.0.0.0</vt:lpwstr>
  </property>
</Properties>
</file>