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wmf" ContentType="image/x-wmf"/>
  <Override PartName="/ppt/media/image3.png" ContentType="image/png"/>
  <Override PartName="/ppt/media/image26.png" ContentType="image/png"/>
  <Override PartName="/ppt/media/image11.png" ContentType="image/png"/>
  <Override PartName="/ppt/media/image42.png" ContentType="image/png"/>
  <Override PartName="/ppt/media/image1.png" ContentType="image/png"/>
  <Override PartName="/ppt/media/image24.png" ContentType="image/png"/>
  <Override PartName="/ppt/media/image5.png" ContentType="image/png"/>
  <Override PartName="/ppt/media/image28.png" ContentType="image/png"/>
  <Override PartName="/ppt/media/image15.png" ContentType="image/png"/>
  <Override PartName="/ppt/media/image6.tif" ContentType="image/tiff"/>
  <Override PartName="/ppt/media/image25.png" ContentType="image/png"/>
  <Override PartName="/ppt/media/image22.png" ContentType="image/png"/>
  <Override PartName="/ppt/media/image7.wmf" ContentType="image/x-wmf"/>
  <Override PartName="/ppt/media/image13.png" ContentType="image/png"/>
  <Override PartName="/ppt/media/image18.png" ContentType="image/png"/>
  <Override PartName="/ppt/media/image20.png" ContentType="image/png"/>
  <Override PartName="/ppt/media/image9.png" ContentType="image/png"/>
  <Override PartName="/ppt/media/image19.png" ContentType="image/png"/>
  <Override PartName="/ppt/media/image21.png" ContentType="image/png"/>
  <Override PartName="/ppt/media/image41.png" ContentType="image/png"/>
  <Override PartName="/ppt/media/image10.png" ContentType="image/png"/>
  <Override PartName="/ppt/media/image4.wmf" ContentType="image/x-wmf"/>
  <Override PartName="/ppt/media/image12.png" ContentType="image/png"/>
  <Override PartName="/ppt/media/image43.png" ContentType="image/png"/>
  <Override PartName="/ppt/media/image14.png" ContentType="image/png"/>
  <Override PartName="/ppt/media/image8.wmf" ContentType="image/x-wmf"/>
  <Override PartName="/ppt/media/image16.png" ContentType="image/png"/>
  <Override PartName="/ppt/media/image17.png" ContentType="image/png"/>
  <Override PartName="/ppt/media/image23.png" ContentType="image/png"/>
  <Override PartName="/ppt/media/image27.png" ContentType="image/png"/>
  <Override PartName="/ppt/media/image30.png" ContentType="image/png"/>
  <Override PartName="/ppt/media/image29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png" ContentType="image/png"/>
  <Override PartName="/ppt/media/image38.png" ContentType="image/png"/>
  <Override PartName="/ppt/media/image40.png" ContentType="image/png"/>
  <Override PartName="/ppt/media/image39.png" ContentType="image/png"/>
  <Override PartName="/ppt/media/image36.png" ContentType="image/png"/>
  <Override PartName="/ppt/_rels/presentation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9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0CBE84-1E38-4777-A81D-41D0EFCB85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7342AC-0F3B-45E4-A420-FA8BEDC36F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28B966-2F7B-45CA-84D9-AB0F277F7F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469149-E046-4915-8C49-DE85E9DF3C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58783A-0F44-4E08-B7AD-C2AD9BD143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2B0CD4-AA28-4D45-BABF-B3881C3FF8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36CFDF-A3F7-43B7-965C-A3E7E6214E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F703A1-057B-41AC-92A0-535BCCDD81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20D84E-06BA-4C56-A24E-FF52CB2640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F7F1894-BC34-46A7-8588-E66AF8ED39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68FF13-BF30-476A-BFAB-32316918C5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E671C9-E911-4557-A277-2F78E9F1C6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4A813C-B3D9-4782-AB72-4D1A64C0A6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45E686-2651-446D-B60A-D0C31D3C8D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C1EA95-FA9D-4026-81E1-5CE163A19A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E0CBDF-2AD0-4368-A7BC-7F32E097B5D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2B9C56-2CFD-4458-9A3E-D9B08B31750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D3CDA8B-DC7F-4FB8-84E9-72794713BC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878D3D-6999-4AC0-A215-3A530C0C09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E7E7153-38F6-40F0-A260-D872589193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C7A41B7-F3C2-4811-9ECF-4C95F2490A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691F23-CD41-47C6-BA24-AED8DFE81D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2DCF31-BD77-4713-9FAE-ED03DDDFBB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F156405-58E7-4BAB-8C60-481D9FABB4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D3906F4-D081-4B15-BCFC-7A1EDC0405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4E326D4-C124-4C52-86B6-A2FD97CD91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3C4CE1D-6721-4A3A-ADD0-A7AFB01234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D7D6F01-7D44-4551-AA00-EC6A5B728C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BD46EC3-3686-4688-8459-9CDD8E6A44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E29B295-B5B9-472A-8831-A3FA1E46DC0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077EF3-14E4-4533-8498-290368F81E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AA901C-7DDD-4EC7-9EC6-3DFF022DC6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EB1547-2A48-4153-BF3A-23B5E11E60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F2241D-7063-45C5-BE7A-E1AF256646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BA9544-7580-4FED-A8CE-9A9BA25ADA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66AEAB-D646-47C9-9383-082FAB934C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A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AU" sz="9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A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E1EAFC-DE3F-40C8-8B08-ADE67769B6E8}" type="slidenum">
              <a:rPr b="0" lang="en-AU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GB" sz="45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A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AU" sz="9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A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3E3A80-5797-45EC-B79D-DA83DAD227F5}" type="slidenum">
              <a:rPr b="0" lang="en-AU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GB" sz="33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1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85716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 lvl="3" marL="12002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5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4" marL="154296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5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A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AU" sz="9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A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B92A68-0614-4C12-B7F8-9FE47BF6FE2C}" type="slidenum">
              <a:rPr b="0" lang="en-AU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2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ti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"/>
          <p:cNvSpPr/>
          <p:nvPr/>
        </p:nvSpPr>
        <p:spPr>
          <a:xfrm>
            <a:off x="323640" y="411480"/>
            <a:ext cx="60483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Calibri"/>
              </a:rPr>
              <a:t>福州话育苗班 课件信息页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Calibri"/>
              </a:rPr>
              <a:t>课时：第一课 亲属称谓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Calibri"/>
              </a:rPr>
              <a:t>创建时间：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2021-09-28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Calibri"/>
              </a:rPr>
              <a:t>课件设计：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Sandy</a:t>
            </a:r>
            <a:r>
              <a:rPr b="0" lang="zh-CN" sz="1800" spc="-1" strike="noStrike">
                <a:solidFill>
                  <a:srgbClr val="000000"/>
                </a:solidFill>
                <a:latin typeface="Calibri"/>
              </a:rPr>
              <a:t>、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Radium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Calibri"/>
              </a:rPr>
              <a:t>版本：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V1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5"/>
          <p:cNvSpPr/>
          <p:nvPr/>
        </p:nvSpPr>
        <p:spPr>
          <a:xfrm>
            <a:off x="2915640" y="1995840"/>
            <a:ext cx="34560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zh-CN" sz="4000" spc="-1" strike="noStrike">
                <a:solidFill>
                  <a:srgbClr val="000000"/>
                </a:solidFill>
                <a:latin typeface="华文楷体"/>
                <a:ea typeface="华文楷体"/>
              </a:rPr>
              <a:t>第一课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"/>
          <p:cNvSpPr/>
          <p:nvPr/>
        </p:nvSpPr>
        <p:spPr>
          <a:xfrm>
            <a:off x="1342800" y="169560"/>
            <a:ext cx="64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2000" spc="-1" strike="noStrike">
                <a:solidFill>
                  <a:srgbClr val="000000"/>
                </a:solidFill>
                <a:latin typeface="华文楷体"/>
                <a:ea typeface="华文楷体"/>
              </a:rPr>
              <a:t>你知道图中多少种亲戚的称呼？用福州话能说多少？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图片 2" descr=""/>
          <p:cNvPicPr/>
          <p:nvPr/>
        </p:nvPicPr>
        <p:blipFill>
          <a:blip r:embed="rId1"/>
          <a:stretch/>
        </p:blipFill>
        <p:spPr>
          <a:xfrm>
            <a:off x="1979640" y="801720"/>
            <a:ext cx="4638960" cy="435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"/>
          <p:cNvSpPr/>
          <p:nvPr/>
        </p:nvSpPr>
        <p:spPr>
          <a:xfrm>
            <a:off x="2411640" y="1787040"/>
            <a:ext cx="468000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3200" spc="-1" strike="noStrike">
                <a:solidFill>
                  <a:srgbClr val="000000"/>
                </a:solidFill>
                <a:latin typeface="华文楷体"/>
                <a:ea typeface="华文楷体"/>
              </a:rPr>
              <a:t>我读一遍，你读两遍。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3200" spc="-1" strike="noStrike">
                <a:solidFill>
                  <a:srgbClr val="000000"/>
                </a:solidFill>
                <a:latin typeface="华文楷体"/>
                <a:ea typeface="华文楷体"/>
              </a:rPr>
              <a:t>我读两遍，你读三遍。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3200" spc="-1" strike="noStrike">
                <a:solidFill>
                  <a:srgbClr val="000000"/>
                </a:solidFill>
                <a:latin typeface="华文楷体"/>
                <a:ea typeface="华文楷体"/>
              </a:rPr>
              <a:t>我读三遍，你不说话。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2"/>
          <p:cNvSpPr/>
          <p:nvPr/>
        </p:nvSpPr>
        <p:spPr>
          <a:xfrm>
            <a:off x="251640" y="195480"/>
            <a:ext cx="43200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zh-CN" sz="4000" spc="-1" strike="noStrike">
                <a:solidFill>
                  <a:srgbClr val="000000"/>
                </a:solidFill>
                <a:latin typeface="华文楷体"/>
                <a:ea typeface="华文楷体"/>
              </a:rPr>
              <a:t>做游戏：三心二意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4" descr="A picture containing vector graphics&#10;&#10;Description automatically generated"/>
          <p:cNvPicPr/>
          <p:nvPr/>
        </p:nvPicPr>
        <p:blipFill>
          <a:blip r:embed="rId1"/>
          <a:stretch/>
        </p:blipFill>
        <p:spPr>
          <a:xfrm>
            <a:off x="7452360" y="3291840"/>
            <a:ext cx="2083680" cy="192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片 1" descr=""/>
          <p:cNvPicPr/>
          <p:nvPr/>
        </p:nvPicPr>
        <p:blipFill>
          <a:blip r:embed="rId1"/>
          <a:stretch/>
        </p:blipFill>
        <p:spPr>
          <a:xfrm>
            <a:off x="1907640" y="44280"/>
            <a:ext cx="5427720" cy="5098680"/>
          </a:xfrm>
          <a:prstGeom prst="rect">
            <a:avLst/>
          </a:prstGeom>
          <a:ln w="0">
            <a:noFill/>
          </a:ln>
        </p:spPr>
      </p:pic>
      <p:sp>
        <p:nvSpPr>
          <p:cNvPr id="157" name="圆角矩形 2"/>
          <p:cNvSpPr/>
          <p:nvPr/>
        </p:nvSpPr>
        <p:spPr>
          <a:xfrm>
            <a:off x="3852000" y="1995840"/>
            <a:ext cx="592920" cy="16520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8" name="圆角矩形 3"/>
          <p:cNvSpPr/>
          <p:nvPr/>
        </p:nvSpPr>
        <p:spPr>
          <a:xfrm>
            <a:off x="4716000" y="1995840"/>
            <a:ext cx="592920" cy="16520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9" name="圆角矩形 4"/>
          <p:cNvSpPr/>
          <p:nvPr/>
        </p:nvSpPr>
        <p:spPr>
          <a:xfrm>
            <a:off x="5571720" y="130680"/>
            <a:ext cx="455040" cy="14922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0" name="圆角矩形 5"/>
          <p:cNvSpPr/>
          <p:nvPr/>
        </p:nvSpPr>
        <p:spPr>
          <a:xfrm>
            <a:off x="6084000" y="130680"/>
            <a:ext cx="455040" cy="14922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1" name="圆角矩形 6"/>
          <p:cNvSpPr/>
          <p:nvPr/>
        </p:nvSpPr>
        <p:spPr>
          <a:xfrm>
            <a:off x="3204000" y="44280"/>
            <a:ext cx="455040" cy="15786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2" name="圆角矩形 7"/>
          <p:cNvSpPr/>
          <p:nvPr/>
        </p:nvSpPr>
        <p:spPr>
          <a:xfrm>
            <a:off x="2627640" y="44280"/>
            <a:ext cx="455040" cy="15786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TextBox 8"/>
          <p:cNvSpPr/>
          <p:nvPr/>
        </p:nvSpPr>
        <p:spPr>
          <a:xfrm>
            <a:off x="251640" y="195480"/>
            <a:ext cx="432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zh-CN" sz="1800" spc="-1" strike="noStrike">
                <a:solidFill>
                  <a:srgbClr val="000000"/>
                </a:solidFill>
                <a:latin typeface="华文楷体"/>
                <a:ea typeface="华文楷体"/>
              </a:rPr>
              <a:t>做游戏：三心二意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2957760" y="1635480"/>
            <a:ext cx="1253880" cy="336852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3" descr=""/>
          <p:cNvPicPr/>
          <p:nvPr/>
        </p:nvPicPr>
        <p:blipFill>
          <a:blip r:embed="rId2"/>
          <a:stretch/>
        </p:blipFill>
        <p:spPr>
          <a:xfrm>
            <a:off x="5508000" y="1719000"/>
            <a:ext cx="1074240" cy="328500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4" descr=""/>
          <p:cNvPicPr/>
          <p:nvPr/>
        </p:nvPicPr>
        <p:blipFill>
          <a:blip r:embed="rId3"/>
          <a:stretch/>
        </p:blipFill>
        <p:spPr>
          <a:xfrm>
            <a:off x="4370400" y="1563120"/>
            <a:ext cx="1066320" cy="344088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2" descr=""/>
          <p:cNvPicPr/>
          <p:nvPr/>
        </p:nvPicPr>
        <p:blipFill>
          <a:blip r:embed="rId4"/>
          <a:stretch/>
        </p:blipFill>
        <p:spPr>
          <a:xfrm>
            <a:off x="2843640" y="322200"/>
            <a:ext cx="4673160" cy="112104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4" descr=""/>
          <p:cNvPicPr/>
          <p:nvPr/>
        </p:nvPicPr>
        <p:blipFill>
          <a:blip r:embed="rId5"/>
          <a:stretch/>
        </p:blipFill>
        <p:spPr>
          <a:xfrm>
            <a:off x="1927440" y="2568240"/>
            <a:ext cx="1029960" cy="64584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5" descr=""/>
          <p:cNvPicPr/>
          <p:nvPr/>
        </p:nvPicPr>
        <p:blipFill>
          <a:blip r:embed="rId6"/>
          <a:stretch/>
        </p:blipFill>
        <p:spPr>
          <a:xfrm>
            <a:off x="6575040" y="2568240"/>
            <a:ext cx="1029960" cy="645840"/>
          </a:xfrm>
          <a:prstGeom prst="rect">
            <a:avLst/>
          </a:prstGeom>
          <a:ln w="0">
            <a:noFill/>
          </a:ln>
        </p:spPr>
      </p:pic>
      <p:sp>
        <p:nvSpPr>
          <p:cNvPr id="170" name="TextBox 7"/>
          <p:cNvSpPr/>
          <p:nvPr/>
        </p:nvSpPr>
        <p:spPr>
          <a:xfrm>
            <a:off x="251640" y="23040"/>
            <a:ext cx="20880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zh-CN" sz="4400" spc="-1" strike="noStrike">
                <a:solidFill>
                  <a:srgbClr val="000000"/>
                </a:solidFill>
                <a:latin typeface="华文楷体"/>
                <a:ea typeface="华文楷体"/>
              </a:rPr>
              <a:t>读一读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4062240" y="1624320"/>
            <a:ext cx="1149480" cy="354888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3" descr=""/>
          <p:cNvPicPr/>
          <p:nvPr/>
        </p:nvPicPr>
        <p:blipFill>
          <a:blip r:embed="rId2"/>
          <a:stretch/>
        </p:blipFill>
        <p:spPr>
          <a:xfrm>
            <a:off x="2661840" y="1331280"/>
            <a:ext cx="1333800" cy="3849480"/>
          </a:xfrm>
          <a:prstGeom prst="rect">
            <a:avLst/>
          </a:prstGeom>
          <a:ln w="0">
            <a:noFill/>
          </a:ln>
        </p:spPr>
      </p:pic>
      <p:pic>
        <p:nvPicPr>
          <p:cNvPr id="173" name="Picture 4" descr=""/>
          <p:cNvPicPr/>
          <p:nvPr/>
        </p:nvPicPr>
        <p:blipFill>
          <a:blip r:embed="rId3"/>
          <a:stretch/>
        </p:blipFill>
        <p:spPr>
          <a:xfrm>
            <a:off x="5076000" y="1392120"/>
            <a:ext cx="1334160" cy="378108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2" descr=""/>
          <p:cNvPicPr/>
          <p:nvPr/>
        </p:nvPicPr>
        <p:blipFill>
          <a:blip r:embed="rId4"/>
          <a:stretch/>
        </p:blipFill>
        <p:spPr>
          <a:xfrm>
            <a:off x="1547640" y="2401920"/>
            <a:ext cx="1029960" cy="64584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 descr=""/>
          <p:cNvPicPr/>
          <p:nvPr/>
        </p:nvPicPr>
        <p:blipFill>
          <a:blip r:embed="rId5"/>
          <a:stretch/>
        </p:blipFill>
        <p:spPr>
          <a:xfrm>
            <a:off x="6300360" y="2401920"/>
            <a:ext cx="1029960" cy="64584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 descr=""/>
          <p:cNvPicPr/>
          <p:nvPr/>
        </p:nvPicPr>
        <p:blipFill>
          <a:blip r:embed="rId6"/>
          <a:stretch/>
        </p:blipFill>
        <p:spPr>
          <a:xfrm>
            <a:off x="3060000" y="320040"/>
            <a:ext cx="4870080" cy="1010880"/>
          </a:xfrm>
          <a:prstGeom prst="rect">
            <a:avLst/>
          </a:prstGeom>
          <a:ln w="0">
            <a:noFill/>
          </a:ln>
        </p:spPr>
      </p:pic>
      <p:sp>
        <p:nvSpPr>
          <p:cNvPr id="177" name="TextBox 7"/>
          <p:cNvSpPr/>
          <p:nvPr/>
        </p:nvSpPr>
        <p:spPr>
          <a:xfrm>
            <a:off x="251640" y="23040"/>
            <a:ext cx="20880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zh-CN" sz="4400" spc="-1" strike="noStrike">
                <a:solidFill>
                  <a:srgbClr val="000000"/>
                </a:solidFill>
                <a:latin typeface="华文楷体"/>
                <a:ea typeface="华文楷体"/>
              </a:rPr>
              <a:t>读一读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/>
          <p:nvPr/>
        </p:nvSpPr>
        <p:spPr>
          <a:xfrm>
            <a:off x="251640" y="23040"/>
            <a:ext cx="20880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zh-CN" sz="4400" spc="-1" strike="noStrike">
                <a:solidFill>
                  <a:srgbClr val="000000"/>
                </a:solidFill>
                <a:latin typeface="华文楷体"/>
                <a:ea typeface="华文楷体"/>
              </a:rPr>
              <a:t>读一读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图片 8" descr=""/>
          <p:cNvPicPr/>
          <p:nvPr/>
        </p:nvPicPr>
        <p:blipFill>
          <a:blip r:embed="rId1"/>
          <a:stretch/>
        </p:blipFill>
        <p:spPr>
          <a:xfrm>
            <a:off x="7308360" y="3291840"/>
            <a:ext cx="2209320" cy="2209320"/>
          </a:xfrm>
          <a:prstGeom prst="rect">
            <a:avLst/>
          </a:prstGeom>
          <a:ln w="0">
            <a:noFill/>
          </a:ln>
        </p:spPr>
      </p:pic>
      <p:pic>
        <p:nvPicPr>
          <p:cNvPr id="180" name="图片 1" descr=""/>
          <p:cNvPicPr/>
          <p:nvPr/>
        </p:nvPicPr>
        <p:blipFill>
          <a:blip r:embed="rId2"/>
          <a:stretch/>
        </p:blipFill>
        <p:spPr>
          <a:xfrm>
            <a:off x="467640" y="915480"/>
            <a:ext cx="4215600" cy="3960000"/>
          </a:xfrm>
          <a:prstGeom prst="rect">
            <a:avLst/>
          </a:prstGeom>
          <a:ln w="0">
            <a:noFill/>
          </a:ln>
        </p:spPr>
      </p:pic>
      <p:sp>
        <p:nvSpPr>
          <p:cNvPr id="181" name="Rectangle 4"/>
          <p:cNvSpPr/>
          <p:nvPr/>
        </p:nvSpPr>
        <p:spPr>
          <a:xfrm>
            <a:off x="4585320" y="792720"/>
            <a:ext cx="4571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号世乇？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依公。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号世乇？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依嬷。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号世乇？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依爸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外公。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号世乇？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其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依妈</a:t>
            </a:r>
            <a:r>
              <a:rPr b="0" lang="zh-CN" sz="1800" spc="-1" strike="noStrike">
                <a:solidFill>
                  <a:srgbClr val="a6a6a6"/>
                </a:solidFill>
                <a:latin typeface="STKaiti"/>
                <a:ea typeface="STKaiti"/>
              </a:rPr>
              <a:t>号</a:t>
            </a:r>
            <a:r>
              <a:rPr b="0" lang="zh-CN" sz="1800" spc="-1" strike="noStrike">
                <a:solidFill>
                  <a:srgbClr val="000000"/>
                </a:solidFill>
                <a:latin typeface="STKaiti"/>
                <a:ea typeface="STKaiti"/>
              </a:rPr>
              <a:t>外嬷。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"/>
          <p:cNvSpPr/>
          <p:nvPr/>
        </p:nvSpPr>
        <p:spPr>
          <a:xfrm>
            <a:off x="3042000" y="2279520"/>
            <a:ext cx="30600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zh-CN" sz="4400" spc="-1" strike="noStrike">
                <a:solidFill>
                  <a:srgbClr val="000000"/>
                </a:solidFill>
                <a:latin typeface="华文楷体"/>
                <a:ea typeface="华文楷体"/>
              </a:rPr>
              <a:t>拓展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4" descr=""/>
          <p:cNvPicPr/>
          <p:nvPr/>
        </p:nvPicPr>
        <p:blipFill>
          <a:blip r:embed="rId1"/>
          <a:stretch/>
        </p:blipFill>
        <p:spPr>
          <a:xfrm>
            <a:off x="4644000" y="1144800"/>
            <a:ext cx="1239120" cy="399852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2" descr=""/>
          <p:cNvPicPr/>
          <p:nvPr/>
        </p:nvPicPr>
        <p:blipFill>
          <a:blip r:embed="rId2"/>
          <a:stretch/>
        </p:blipFill>
        <p:spPr>
          <a:xfrm>
            <a:off x="3262320" y="1121760"/>
            <a:ext cx="1525320" cy="402156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2" descr=""/>
          <p:cNvPicPr/>
          <p:nvPr/>
        </p:nvPicPr>
        <p:blipFill>
          <a:blip r:embed="rId3"/>
          <a:stretch/>
        </p:blipFill>
        <p:spPr>
          <a:xfrm>
            <a:off x="2051640" y="2283120"/>
            <a:ext cx="1029960" cy="64584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 descr=""/>
          <p:cNvPicPr/>
          <p:nvPr/>
        </p:nvPicPr>
        <p:blipFill>
          <a:blip r:embed="rId4"/>
          <a:stretch/>
        </p:blipFill>
        <p:spPr>
          <a:xfrm>
            <a:off x="3057480" y="267480"/>
            <a:ext cx="4870080" cy="6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4" descr=""/>
          <p:cNvPicPr/>
          <p:nvPr/>
        </p:nvPicPr>
        <p:blipFill>
          <a:blip r:embed="rId1"/>
          <a:stretch/>
        </p:blipFill>
        <p:spPr>
          <a:xfrm>
            <a:off x="4702320" y="1131480"/>
            <a:ext cx="1253160" cy="404352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2" descr=""/>
          <p:cNvPicPr/>
          <p:nvPr/>
        </p:nvPicPr>
        <p:blipFill>
          <a:blip r:embed="rId2"/>
          <a:stretch/>
        </p:blipFill>
        <p:spPr>
          <a:xfrm>
            <a:off x="3564000" y="1243800"/>
            <a:ext cx="1120320" cy="39265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" descr=""/>
          <p:cNvPicPr/>
          <p:nvPr/>
        </p:nvPicPr>
        <p:blipFill>
          <a:blip r:embed="rId3"/>
          <a:stretch/>
        </p:blipFill>
        <p:spPr>
          <a:xfrm>
            <a:off x="3204000" y="267480"/>
            <a:ext cx="4870080" cy="64584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3" descr=""/>
          <p:cNvPicPr/>
          <p:nvPr/>
        </p:nvPicPr>
        <p:blipFill>
          <a:blip r:embed="rId4"/>
          <a:stretch/>
        </p:blipFill>
        <p:spPr>
          <a:xfrm>
            <a:off x="2339640" y="2249640"/>
            <a:ext cx="1029960" cy="6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"/>
          <p:cNvSpPr/>
          <p:nvPr/>
        </p:nvSpPr>
        <p:spPr>
          <a:xfrm>
            <a:off x="2286000" y="2248560"/>
            <a:ext cx="4571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zh-CN" sz="4000" spc="-1" strike="noStrike">
                <a:solidFill>
                  <a:srgbClr val="000000"/>
                </a:solidFill>
                <a:latin typeface="华文楷体"/>
                <a:ea typeface="华文楷体"/>
              </a:rPr>
              <a:t>先生 </a:t>
            </a:r>
            <a:r>
              <a:rPr b="0" lang="en-US" sz="4000" spc="-1" strike="noStrike">
                <a:solidFill>
                  <a:srgbClr val="000000"/>
                </a:solidFill>
                <a:latin typeface="华文楷体"/>
                <a:ea typeface="华文楷体"/>
              </a:rPr>
              <a:t>= </a:t>
            </a:r>
            <a:r>
              <a:rPr b="0" lang="zh-CN" sz="4000" spc="-1" strike="noStrike">
                <a:solidFill>
                  <a:srgbClr val="000000"/>
                </a:solidFill>
                <a:latin typeface="华文楷体"/>
                <a:ea typeface="华文楷体"/>
              </a:rPr>
              <a:t>老师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4428000" y="1183320"/>
            <a:ext cx="1364400" cy="398016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4" descr=""/>
          <p:cNvPicPr/>
          <p:nvPr/>
        </p:nvPicPr>
        <p:blipFill>
          <a:blip r:embed="rId2"/>
          <a:stretch/>
        </p:blipFill>
        <p:spPr>
          <a:xfrm>
            <a:off x="3337920" y="1183320"/>
            <a:ext cx="1233720" cy="39801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2" descr=""/>
          <p:cNvPicPr/>
          <p:nvPr/>
        </p:nvPicPr>
        <p:blipFill>
          <a:blip r:embed="rId3"/>
          <a:stretch/>
        </p:blipFill>
        <p:spPr>
          <a:xfrm>
            <a:off x="2091960" y="2191320"/>
            <a:ext cx="1029960" cy="64584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3" descr=""/>
          <p:cNvPicPr/>
          <p:nvPr/>
        </p:nvPicPr>
        <p:blipFill>
          <a:blip r:embed="rId4"/>
          <a:stretch/>
        </p:blipFill>
        <p:spPr>
          <a:xfrm>
            <a:off x="2988000" y="267480"/>
            <a:ext cx="4865400" cy="6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5220000" y="1492920"/>
            <a:ext cx="1184040" cy="365580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2" descr=""/>
          <p:cNvPicPr/>
          <p:nvPr/>
        </p:nvPicPr>
        <p:blipFill>
          <a:blip r:embed="rId2"/>
          <a:stretch/>
        </p:blipFill>
        <p:spPr>
          <a:xfrm>
            <a:off x="3824280" y="1177560"/>
            <a:ext cx="1427400" cy="397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3"/>
          <a:stretch/>
        </p:blipFill>
        <p:spPr>
          <a:xfrm>
            <a:off x="2555640" y="1428120"/>
            <a:ext cx="1327680" cy="372060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3" descr=""/>
          <p:cNvPicPr/>
          <p:nvPr/>
        </p:nvPicPr>
        <p:blipFill>
          <a:blip r:embed="rId4"/>
          <a:stretch/>
        </p:blipFill>
        <p:spPr>
          <a:xfrm>
            <a:off x="2915640" y="267480"/>
            <a:ext cx="4870080" cy="645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4" descr=""/>
          <p:cNvPicPr/>
          <p:nvPr/>
        </p:nvPicPr>
        <p:blipFill>
          <a:blip r:embed="rId5"/>
          <a:stretch/>
        </p:blipFill>
        <p:spPr>
          <a:xfrm>
            <a:off x="3368880" y="1497600"/>
            <a:ext cx="1029960" cy="6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3970800" y="1038960"/>
            <a:ext cx="1463400" cy="410400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2" descr=""/>
          <p:cNvPicPr/>
          <p:nvPr/>
        </p:nvPicPr>
        <p:blipFill>
          <a:blip r:embed="rId2"/>
          <a:stretch/>
        </p:blipFill>
        <p:spPr>
          <a:xfrm>
            <a:off x="2719080" y="1212120"/>
            <a:ext cx="1276560" cy="39409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3" descr=""/>
          <p:cNvPicPr/>
          <p:nvPr/>
        </p:nvPicPr>
        <p:blipFill>
          <a:blip r:embed="rId3"/>
          <a:stretch/>
        </p:blipFill>
        <p:spPr>
          <a:xfrm>
            <a:off x="5364000" y="1225080"/>
            <a:ext cx="1367640" cy="39902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2" descr=""/>
          <p:cNvPicPr/>
          <p:nvPr/>
        </p:nvPicPr>
        <p:blipFill>
          <a:blip r:embed="rId4"/>
          <a:stretch/>
        </p:blipFill>
        <p:spPr>
          <a:xfrm>
            <a:off x="4919400" y="1295280"/>
            <a:ext cx="1029960" cy="6458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3" descr=""/>
          <p:cNvPicPr/>
          <p:nvPr/>
        </p:nvPicPr>
        <p:blipFill>
          <a:blip r:embed="rId5"/>
          <a:stretch/>
        </p:blipFill>
        <p:spPr>
          <a:xfrm>
            <a:off x="2843640" y="267480"/>
            <a:ext cx="4870080" cy="6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"/>
          <p:cNvSpPr/>
          <p:nvPr/>
        </p:nvSpPr>
        <p:spPr>
          <a:xfrm>
            <a:off x="2286000" y="2248560"/>
            <a:ext cx="4571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zh-CN" sz="4000" spc="-1" strike="noStrike">
                <a:solidFill>
                  <a:srgbClr val="000000"/>
                </a:solidFill>
                <a:latin typeface="华文楷体"/>
                <a:ea typeface="华文楷体"/>
              </a:rPr>
              <a:t>福州话 和 普通话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"/>
          <p:cNvSpPr/>
          <p:nvPr/>
        </p:nvSpPr>
        <p:spPr>
          <a:xfrm>
            <a:off x="539640" y="339480"/>
            <a:ext cx="4571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4000" spc="-1" strike="noStrike">
                <a:solidFill>
                  <a:srgbClr val="000000"/>
                </a:solidFill>
                <a:latin typeface="华文楷体"/>
                <a:ea typeface="华文楷体"/>
              </a:rPr>
              <a:t>课堂纪律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Rectangle 2"/>
          <p:cNvSpPr/>
          <p:nvPr/>
        </p:nvSpPr>
        <p:spPr>
          <a:xfrm>
            <a:off x="827640" y="1347480"/>
            <a:ext cx="7344360" cy="206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80000"/>
              </a:lnSpc>
              <a:buClr>
                <a:srgbClr val="111111"/>
              </a:buClr>
              <a:buFont typeface="Arial"/>
              <a:buChar char="•"/>
            </a:pPr>
            <a:r>
              <a:rPr b="0" lang="zh-CN" sz="1800" spc="-1" strike="noStrike">
                <a:solidFill>
                  <a:srgbClr val="111111"/>
                </a:solidFill>
                <a:latin typeface="STKaiti"/>
                <a:ea typeface="STKaiti"/>
              </a:rPr>
              <a:t>回答问题着举手 （回答问题要举手）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80000"/>
              </a:lnSpc>
              <a:buClr>
                <a:srgbClr val="111111"/>
              </a:buClr>
              <a:buFont typeface="Arial"/>
              <a:buChar char="•"/>
            </a:pPr>
            <a:r>
              <a:rPr b="0" lang="zh-CN" sz="1800" spc="-1" strike="noStrike">
                <a:solidFill>
                  <a:srgbClr val="111111"/>
                </a:solidFill>
                <a:latin typeface="STKaiti"/>
                <a:ea typeface="STKaiti"/>
              </a:rPr>
              <a:t>儥使告告叫（老师没叫你，不能吵闹）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80000"/>
              </a:lnSpc>
              <a:buClr>
                <a:srgbClr val="111111"/>
              </a:buClr>
              <a:buFont typeface="Arial"/>
              <a:buChar char="•"/>
            </a:pPr>
            <a:r>
              <a:rPr b="0" lang="zh-CN" sz="1800" spc="-1" strike="noStrike">
                <a:solidFill>
                  <a:srgbClr val="111111"/>
                </a:solidFill>
                <a:latin typeface="STKaiti"/>
                <a:ea typeface="STKaiti"/>
              </a:rPr>
              <a:t>别侬讲话其时候，着细心听（别人回答的时候，要认真听）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80000"/>
              </a:lnSpc>
              <a:buClr>
                <a:srgbClr val="111111"/>
              </a:buClr>
              <a:buFont typeface="Arial"/>
              <a:buChar char="•"/>
            </a:pPr>
            <a:r>
              <a:rPr b="0" lang="zh-CN" sz="1800" spc="-1" strike="noStrike">
                <a:solidFill>
                  <a:srgbClr val="111111"/>
                </a:solidFill>
                <a:latin typeface="STKaiti"/>
                <a:ea typeface="STKaiti"/>
              </a:rPr>
              <a:t>儥使行来行去（不随意走动）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4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7498440" y="3811680"/>
            <a:ext cx="1347120" cy="134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图片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62400"/>
          </a:xfrm>
          <a:prstGeom prst="rect">
            <a:avLst/>
          </a:prstGeom>
          <a:ln w="0">
            <a:noFill/>
          </a:ln>
        </p:spPr>
      </p:pic>
      <p:sp>
        <p:nvSpPr>
          <p:cNvPr id="130" name="文本框 5"/>
          <p:cNvSpPr/>
          <p:nvPr/>
        </p:nvSpPr>
        <p:spPr>
          <a:xfrm>
            <a:off x="884880" y="2086200"/>
            <a:ext cx="3026520" cy="23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身份：上班族，梦想开咖啡店。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身高：</a:t>
            </a:r>
            <a:r>
              <a:rPr b="0" lang="en-US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178CM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年龄：</a:t>
            </a:r>
            <a:r>
              <a:rPr b="0" lang="en-US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23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性格特征：比较严谨、认真的人。讲究细节、整洁。对待一些事物有持续好奇心，并且刨根问底。平时话不多，但聊到喜欢和专研的话题，就会口若悬河。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爱好：咖啡和养花草。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核心配件：手表。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文本框 6"/>
          <p:cNvSpPr/>
          <p:nvPr/>
        </p:nvSpPr>
        <p:spPr>
          <a:xfrm>
            <a:off x="891000" y="124020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3600" spc="-1" strike="noStrike">
                <a:solidFill>
                  <a:srgbClr val="000000"/>
                </a:solidFill>
                <a:latin typeface="OPPOSans R"/>
                <a:ea typeface="OPPOSans R"/>
              </a:rPr>
              <a:t>阿力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文本框 7"/>
          <p:cNvSpPr/>
          <p:nvPr/>
        </p:nvSpPr>
        <p:spPr>
          <a:xfrm>
            <a:off x="1946880" y="1465560"/>
            <a:ext cx="196488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350" spc="-1" strike="noStrike">
                <a:solidFill>
                  <a:srgbClr val="000000"/>
                </a:solidFill>
                <a:latin typeface="OPPOSans R"/>
                <a:ea typeface="OPPOSans R"/>
              </a:rPr>
              <a:t>“</a:t>
            </a:r>
            <a:r>
              <a:rPr b="0" lang="zh-CN" sz="1350" spc="-1" strike="noStrike">
                <a:solidFill>
                  <a:srgbClr val="000000"/>
                </a:solidFill>
                <a:latin typeface="OPPOSans R"/>
                <a:ea typeface="OPPOSans R"/>
              </a:rPr>
              <a:t>南漂”福州客</a:t>
            </a:r>
            <a:endParaRPr b="0" lang="en-AU" sz="13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图片 9" descr=""/>
          <p:cNvPicPr/>
          <p:nvPr/>
        </p:nvPicPr>
        <p:blipFill>
          <a:blip r:embed="rId2"/>
          <a:srcRect l="26103" t="5740" r="51250" b="42036"/>
          <a:stretch/>
        </p:blipFill>
        <p:spPr>
          <a:xfrm>
            <a:off x="4050720" y="-313200"/>
            <a:ext cx="4963320" cy="578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3" descr=""/>
          <p:cNvPicPr/>
          <p:nvPr/>
        </p:nvPicPr>
        <p:blipFill>
          <a:blip r:embed="rId1"/>
          <a:stretch/>
        </p:blipFill>
        <p:spPr>
          <a:xfrm>
            <a:off x="-8640" y="5040"/>
            <a:ext cx="9152280" cy="5138280"/>
          </a:xfrm>
          <a:prstGeom prst="rect">
            <a:avLst/>
          </a:prstGeom>
          <a:ln w="0">
            <a:noFill/>
          </a:ln>
        </p:spPr>
      </p:pic>
      <p:sp>
        <p:nvSpPr>
          <p:cNvPr id="135" name="文本框 6"/>
          <p:cNvSpPr/>
          <p:nvPr/>
        </p:nvSpPr>
        <p:spPr>
          <a:xfrm>
            <a:off x="732960" y="619920"/>
            <a:ext cx="125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ffffff"/>
                </a:solidFill>
                <a:latin typeface="OPPOSans R"/>
                <a:ea typeface="OPPOSans R"/>
              </a:rPr>
              <a:t>角色设定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文本框 7"/>
          <p:cNvSpPr/>
          <p:nvPr/>
        </p:nvSpPr>
        <p:spPr>
          <a:xfrm>
            <a:off x="884880" y="2086200"/>
            <a:ext cx="3026520" cy="23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身份：拆迁户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身高：</a:t>
            </a:r>
            <a:r>
              <a:rPr b="0" lang="en-US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175CM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年龄：</a:t>
            </a:r>
            <a:r>
              <a:rPr b="0" lang="en-US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25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性格特征：比较随意、不拘小节的人。可是对待造型却很认真。很有亲和力，容易让大家在的现场活跃。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爱好：在福州老巷子中闲逛。喜爱小动物（和街上的猫狗都挺熟）。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核心配件：金项链、人字拖、夹包。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文本框 8"/>
          <p:cNvSpPr/>
          <p:nvPr/>
        </p:nvSpPr>
        <p:spPr>
          <a:xfrm>
            <a:off x="891000" y="124020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3600" spc="-1" strike="noStrike">
                <a:solidFill>
                  <a:srgbClr val="000000"/>
                </a:solidFill>
                <a:latin typeface="OPPOSans R"/>
                <a:ea typeface="OPPOSans R"/>
              </a:rPr>
              <a:t>依强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文本框 9"/>
          <p:cNvSpPr/>
          <p:nvPr/>
        </p:nvSpPr>
        <p:spPr>
          <a:xfrm>
            <a:off x="1946880" y="1465560"/>
            <a:ext cx="107568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350" spc="-1" strike="noStrike">
                <a:solidFill>
                  <a:srgbClr val="000000"/>
                </a:solidFill>
                <a:latin typeface="OPPOSans R"/>
                <a:ea typeface="OPPOSans R"/>
              </a:rPr>
              <a:t>福州本地人</a:t>
            </a:r>
            <a:endParaRPr b="0" lang="en-AU" sz="13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图片 2" descr=""/>
          <p:cNvPicPr/>
          <p:nvPr/>
        </p:nvPicPr>
        <p:blipFill>
          <a:blip r:embed="rId2"/>
          <a:srcRect l="28199" t="9630" r="48945" b="40795"/>
          <a:stretch/>
        </p:blipFill>
        <p:spPr>
          <a:xfrm>
            <a:off x="4302720" y="475200"/>
            <a:ext cx="4466880" cy="484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 descr=""/>
          <p:cNvPicPr/>
          <p:nvPr/>
        </p:nvPicPr>
        <p:blipFill>
          <a:blip r:embed="rId1"/>
          <a:stretch/>
        </p:blipFill>
        <p:spPr>
          <a:xfrm>
            <a:off x="1431360" y="1563480"/>
            <a:ext cx="6281280" cy="3141360"/>
          </a:xfrm>
          <a:prstGeom prst="rect">
            <a:avLst/>
          </a:prstGeom>
          <a:ln w="0">
            <a:noFill/>
          </a:ln>
        </p:spPr>
      </p:pic>
      <p:sp>
        <p:nvSpPr>
          <p:cNvPr id="141" name="Rectangle 3"/>
          <p:cNvSpPr/>
          <p:nvPr/>
        </p:nvSpPr>
        <p:spPr>
          <a:xfrm>
            <a:off x="1259640" y="26748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2000" spc="-1" strike="noStrike">
                <a:solidFill>
                  <a:srgbClr val="000000"/>
                </a:solidFill>
                <a:latin typeface="华文楷体"/>
                <a:ea typeface="华文楷体"/>
              </a:rPr>
              <a:t>强哥和阿力都喜欢划龙舟（扒龙船）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" descr=""/>
          <p:cNvPicPr/>
          <p:nvPr/>
        </p:nvPicPr>
        <p:blipFill>
          <a:blip r:embed="rId1"/>
          <a:stretch/>
        </p:blipFill>
        <p:spPr>
          <a:xfrm>
            <a:off x="0" y="24120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43" name="图片 3" descr=""/>
          <p:cNvPicPr/>
          <p:nvPr/>
        </p:nvPicPr>
        <p:blipFill>
          <a:blip r:embed="rId2"/>
          <a:stretch/>
        </p:blipFill>
        <p:spPr>
          <a:xfrm>
            <a:off x="0" y="522360"/>
            <a:ext cx="2057040" cy="466200"/>
          </a:xfrm>
          <a:prstGeom prst="rect">
            <a:avLst/>
          </a:prstGeom>
          <a:ln w="0">
            <a:noFill/>
          </a:ln>
        </p:spPr>
      </p:pic>
      <p:sp>
        <p:nvSpPr>
          <p:cNvPr id="144" name="文本框 4"/>
          <p:cNvSpPr/>
          <p:nvPr/>
        </p:nvSpPr>
        <p:spPr>
          <a:xfrm>
            <a:off x="732960" y="619920"/>
            <a:ext cx="109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800" spc="-1" strike="noStrike">
                <a:solidFill>
                  <a:srgbClr val="ffffff"/>
                </a:solidFill>
                <a:latin typeface="OPPOSans R"/>
                <a:ea typeface="OPPOSans R"/>
              </a:rPr>
              <a:t>角色设定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文本框 5"/>
          <p:cNvSpPr/>
          <p:nvPr/>
        </p:nvSpPr>
        <p:spPr>
          <a:xfrm>
            <a:off x="884880" y="1874520"/>
            <a:ext cx="3599640" cy="29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物种：鸟（非寻常鸟类，属于神鸟，外观上和传统鸟类有区别）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年龄：故事从鸟仔破壳而出开始，年龄可设定为刚出生的小朋友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性格特征：贱萌，偏市井，既有阿力的认真，也有强哥的洒脱。活泼好动，好奇心很强。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爱好：喜欢吃海蛎饼，以及各种甜食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性别：不明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身高：</a:t>
            </a:r>
            <a:r>
              <a:rPr b="0" lang="en-US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70cm</a:t>
            </a: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（真人人偶制作，不用考虑这个界定）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特点：</a:t>
            </a:r>
            <a:r>
              <a:rPr b="0" lang="en-US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1</a:t>
            </a:r>
            <a:r>
              <a:rPr b="0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、对福州话具有天生的亲切感，一学就会。而普通话就有浓重的福州腔。</a:t>
            </a:r>
            <a:r>
              <a:rPr b="1" lang="en-US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2</a:t>
            </a:r>
            <a:r>
              <a:rPr b="1" lang="zh-CN" sz="1050" spc="-1" strike="noStrike">
                <a:solidFill>
                  <a:srgbClr val="000000"/>
                </a:solidFill>
                <a:latin typeface="OPPOSans R"/>
                <a:ea typeface="OPPOSans R"/>
              </a:rPr>
              <a:t>、身上的某些羽毛，如果掉落，会在空间形成穿越门，随机穿越到不同的地方。</a:t>
            </a:r>
            <a:endParaRPr b="0" lang="en-A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文本框 6"/>
          <p:cNvSpPr/>
          <p:nvPr/>
        </p:nvSpPr>
        <p:spPr>
          <a:xfrm>
            <a:off x="891000" y="111996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3600" spc="-1" strike="noStrike">
                <a:solidFill>
                  <a:srgbClr val="000000"/>
                </a:solidFill>
                <a:latin typeface="OPPOSans R"/>
                <a:ea typeface="OPPOSans R"/>
              </a:rPr>
              <a:t>鸟仔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文本框 7"/>
          <p:cNvSpPr/>
          <p:nvPr/>
        </p:nvSpPr>
        <p:spPr>
          <a:xfrm>
            <a:off x="1946880" y="1393200"/>
            <a:ext cx="196488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zh-CN" sz="1350" spc="-1" strike="noStrike">
                <a:solidFill>
                  <a:srgbClr val="000000"/>
                </a:solidFill>
                <a:latin typeface="OPPOSans R"/>
                <a:ea typeface="OPPOSans R"/>
              </a:rPr>
              <a:t>神鸟</a:t>
            </a:r>
            <a:endParaRPr b="0" lang="en-AU" sz="13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图片 10" descr=""/>
          <p:cNvPicPr/>
          <p:nvPr/>
        </p:nvPicPr>
        <p:blipFill>
          <a:blip r:embed="rId3"/>
          <a:srcRect l="11661" t="0" r="64493" b="0"/>
          <a:stretch/>
        </p:blipFill>
        <p:spPr>
          <a:xfrm>
            <a:off x="5620680" y="755640"/>
            <a:ext cx="2224440" cy="466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图片 3" descr=""/>
          <p:cNvPicPr/>
          <p:nvPr/>
        </p:nvPicPr>
        <p:blipFill>
          <a:blip r:embed="rId1"/>
          <a:stretch/>
        </p:blipFill>
        <p:spPr>
          <a:xfrm>
            <a:off x="683640" y="545040"/>
            <a:ext cx="7416360" cy="459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Application>LibreOffice/7.5.8.2$MacOSX_X86_64 LibreOffice_project/f718d63693263970429a68f568db6046aaa9df01</Application>
  <AppVersion>15.0000</AppVersion>
  <Words>546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2021-09-13T01:10:14Z</dcterms:created>
  <dc:creator>ASUS</dc:creator>
  <dc:description/>
  <dc:language>en-AU</dc:language>
  <cp:lastModifiedBy/>
  <dcterms:modified xsi:type="dcterms:W3CDTF">2025-06-02T20:25:41Z</dcterms:modified>
  <cp:revision>12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MMClips">
    <vt:i4>1</vt:i4>
  </property>
  <property fmtid="{D5CDD505-2E9C-101B-9397-08002B2CF9AE}" pid="4" name="PresentationFormat">
    <vt:lpwstr>On-screen Show (16:9)</vt:lpwstr>
  </property>
  <property fmtid="{D5CDD505-2E9C-101B-9397-08002B2CF9AE}" pid="5" name="Slides">
    <vt:i4>23</vt:i4>
  </property>
</Properties>
</file>